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1" r:id="rId5"/>
    <p:sldId id="273" r:id="rId6"/>
    <p:sldId id="274" r:id="rId7"/>
    <p:sldId id="275" r:id="rId8"/>
    <p:sldId id="276" r:id="rId9"/>
    <p:sldId id="258" r:id="rId10"/>
    <p:sldId id="270" r:id="rId11"/>
    <p:sldId id="268" r:id="rId12"/>
    <p:sldId id="269" r:id="rId13"/>
    <p:sldId id="277" r:id="rId14"/>
    <p:sldId id="278" r:id="rId15"/>
    <p:sldId id="279" r:id="rId16"/>
    <p:sldId id="280" r:id="rId17"/>
    <p:sldId id="262" r:id="rId18"/>
    <p:sldId id="263" r:id="rId19"/>
    <p:sldId id="281" r:id="rId20"/>
    <p:sldId id="264" r:id="rId21"/>
    <p:sldId id="283" r:id="rId22"/>
    <p:sldId id="284" r:id="rId23"/>
    <p:sldId id="265" r:id="rId24"/>
    <p:sldId id="266" r:id="rId25"/>
    <p:sldId id="261" r:id="rId26"/>
    <p:sldId id="282" r:id="rId27"/>
    <p:sldId id="260" r:id="rId28"/>
    <p:sldId id="285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C6123-FF39-0B06-E605-FA8997DF3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B025B2-B105-8722-12CF-81270768B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B4F683-9E10-C2CB-DA85-8F05546E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147F58-7213-F477-7827-04B67E88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D7E544-7C4D-2A3C-0C57-B3CCBC3C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17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03986-1624-F9A5-2B78-6FA4A375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8B8F7F-E68D-6E74-346C-31B895540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664F9-5626-A1F5-155B-E41963CC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DF020-1C51-CDCA-B80A-E3730049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CF0EF-30C6-D68C-BA2D-AB1DEE76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96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494B80-49EF-F441-753B-C98AD5030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C15BEC-D71F-CA87-74D9-8D466A2E1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4EDF26-F4A0-4E92-9B53-EF32374C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9E6A4-C2D8-B3F5-745B-0E9CD7A3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B03CD2-4DD0-B115-B87F-CB20D55A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843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EF905-6A6F-F766-2799-8A789D4C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A3127-34F3-E1AE-4747-59216813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CB4D1B-D02A-16FC-0575-1BD68867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2BCD1-47C4-97D8-1231-85EF8BE3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21DA2-C472-90CA-42A1-5B053BD1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1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A0885-2D5E-BE2D-EAA9-0890EF07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5001F8-C8C7-876D-BDED-67A79EC9D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6026C3-63D8-AA60-C410-6CC404FA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B9C1D6-ECD2-AF59-6011-600B4ADF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F740FD-4DAE-E93A-9BA2-B2DAA235C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12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B1653-7033-8E6E-59C2-2C98616B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B99BDA-DDA7-6AAC-B8EC-791A5EF26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50B0B0-98A2-842A-EC81-663E0E2C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8668FD-816C-3B4D-028B-1A3ABA90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1D6FEA-ADC9-0AEA-DCF0-E7D70881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1693D-6B00-C31D-5501-3F1AC1B0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2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5608C-A19B-CC9A-F5AB-90F308E6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962875-DBE7-F918-B77A-5CF86920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4FD182-1962-4DD1-BD28-374CCEE4F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A007AC-019A-99EF-7FEF-DFC9F9A40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E8F33D-00EA-82C0-12B4-8E7B45B78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752F5-F71B-C6D2-FECB-8D4616CB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0274AD-EA1B-10A9-CF2D-1D70FB3A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B5E01F1-28FD-458F-B203-4EAC0C38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006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249C5-0EA6-88FF-D49B-2603C3C5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DB1510-A4AF-196A-2DB0-6A97C1BB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8293364-3634-96D9-09E9-A8FFD72C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2AECFA-7547-156E-2A23-DC3D37A4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938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06F5DC-3ED0-031F-A006-2CABC072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44ED2B-08E4-3145-70D2-BE609DC8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EE9919-AB23-4504-CE34-66FF3E20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72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BBB50-6BCE-12F7-B121-0B63AC6C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14A60A-05C5-7CCA-9625-943051B16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000848-3123-946E-00B3-F4AD7233F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9149C1-116B-5028-D5E4-7F6F08C0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2E5330-BC6F-52FA-554A-D55E8D7D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1B48D0-7337-15A1-B9AA-63F1DDB3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77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DE412-DF73-7B07-4814-1D146C1C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99E6A-7AEB-3EB8-BC7F-BFC9696A5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5BAED0-1BAB-8230-C660-EB5DF3884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BE3BE6-DE8E-10E6-91B1-6CB35223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B7FE75-E9F0-2EB1-157E-730B1903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451AF1-E573-9CBA-39E9-EFD8E602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4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7DFADE-E4E5-6013-20AE-7A5DA6DF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778C8-FDF5-8DE9-950F-85FD4CBA4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100D34-A3B8-21A7-DCCE-34FDEF510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DFFE4-3245-4BE0-9E31-603D96DF4779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8132C-6FF3-AB83-4A23-D8C7A10DD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6EF1DF-FB78-6EF1-0E42-282D1885E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6D30-D067-49F7-B034-EF9BCB1734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57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C778D-5F2C-4669-D1BF-3615145FF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Data Science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C4C84-7000-1D1C-FC7D-514858C433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02: Pandas</a:t>
            </a:r>
          </a:p>
        </p:txBody>
      </p:sp>
    </p:spTree>
    <p:extLst>
      <p:ext uri="{BB962C8B-B14F-4D97-AF65-F5344CB8AC3E}">
        <p14:creationId xmlns:p14="http://schemas.microsoft.com/office/powerpoint/2010/main" val="235664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23777-2160-BFF1-3FDD-AAD2073F6D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altLang="pt-BR" sz="4400" dirty="0"/>
              <a:t>Exemplo: Utilize </a:t>
            </a:r>
            <a:r>
              <a:rPr lang="pt-BR" altLang="pt-BR" sz="4400" dirty="0" err="1"/>
              <a:t>map</a:t>
            </a:r>
            <a:r>
              <a:rPr lang="pt-BR" altLang="pt-BR" sz="4400" dirty="0"/>
              <a:t>() Método para uma Série Pandas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9B4C75-F6E2-5E43-BBA4-EE2196AAB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t="38601" r="33844" b="20782"/>
          <a:stretch/>
        </p:blipFill>
        <p:spPr>
          <a:xfrm>
            <a:off x="887106" y="2364476"/>
            <a:ext cx="6332560" cy="40623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C4B434-8DD7-88FB-502C-F599AF9A9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8" t="40735" r="52985" b="13415"/>
          <a:stretch/>
        </p:blipFill>
        <p:spPr>
          <a:xfrm>
            <a:off x="7724633" y="2091519"/>
            <a:ext cx="2634018" cy="42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563CC-8EA4-0A9A-10A8-1AE19269DD5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3100" dirty="0"/>
              <a:t>Exemplo: Utilize </a:t>
            </a:r>
            <a:r>
              <a:rPr lang="pt-BR" altLang="pt-BR" sz="3100" dirty="0" err="1"/>
              <a:t>map</a:t>
            </a:r>
            <a:r>
              <a:rPr lang="pt-BR" altLang="pt-BR" sz="3100" dirty="0"/>
              <a:t>() Método para uma Série Pandas</a:t>
            </a:r>
            <a:br>
              <a:rPr kumimoji="0" lang="pt-BR" altLang="pt-BR" sz="4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F0502020204030203" pitchFamily="34" charset="0"/>
              </a:rPr>
            </a:b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B8E4789-DA83-9896-96A8-C5137CA9E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8" t="35814" r="33171" b="20583"/>
          <a:stretch/>
        </p:blipFill>
        <p:spPr>
          <a:xfrm>
            <a:off x="734606" y="1815300"/>
            <a:ext cx="6660537" cy="4558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A433C66-57C0-C703-83FE-43C54F130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5" t="26459" r="54348" b="25979"/>
          <a:stretch/>
        </p:blipFill>
        <p:spPr>
          <a:xfrm>
            <a:off x="7924800" y="1908066"/>
            <a:ext cx="2637183" cy="46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C818A98-6732-55A1-BFF0-182380953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14295"/>
            <a:ext cx="10515600" cy="142722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800" dirty="0"/>
              <a:t>Exemplo: Utilize o </a:t>
            </a:r>
            <a:r>
              <a:rPr lang="pt-BR" altLang="pt-BR" sz="2800" dirty="0" err="1"/>
              <a:t>map</a:t>
            </a:r>
            <a:r>
              <a:rPr lang="pt-BR" altLang="pt-BR" sz="2800" dirty="0"/>
              <a:t>() Método para alterar a coluna particular de uma </a:t>
            </a:r>
            <a:r>
              <a:rPr lang="pt-BR" altLang="pt-BR" sz="2800" dirty="0" err="1"/>
              <a:t>DataFrame</a:t>
            </a:r>
            <a:endParaRPr lang="pt-BR" altLang="pt-BR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FA9EDE-C5A9-F64E-C70C-3DF019B73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9" t="25382" r="29142" b="26954"/>
          <a:stretch/>
        </p:blipFill>
        <p:spPr>
          <a:xfrm>
            <a:off x="838200" y="1886780"/>
            <a:ext cx="6905767" cy="46569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E60BD0A-CA2B-6A02-D72F-51BBB253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1" t="34969" r="44891" b="19212"/>
          <a:stretch/>
        </p:blipFill>
        <p:spPr>
          <a:xfrm>
            <a:off x="7023652" y="1886779"/>
            <a:ext cx="4401482" cy="46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1F498-2E6D-992A-FF5B-9F4615592A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pandas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89185E-1879-2D58-DAD6-CCB6868ED2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10515600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Apply</a:t>
            </a:r>
            <a:r>
              <a:rPr lang="pt-BR" altLang="pt-BR" dirty="0"/>
              <a:t> aplica a função de entrada a todos os elementos ao longo da linha ou coluna do pandas </a:t>
            </a:r>
            <a:r>
              <a:rPr lang="pt-BR" altLang="pt-BR" dirty="0" err="1"/>
              <a:t>DataFrame</a:t>
            </a:r>
            <a:r>
              <a:rPr lang="pt-BR" altLang="pt-BR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DataFrame.apply</a:t>
            </a:r>
            <a:r>
              <a:rPr lang="pt-BR" altLang="pt-BR" dirty="0"/>
              <a:t>(</a:t>
            </a:r>
            <a:r>
              <a:rPr lang="pt-BR" altLang="pt-BR" dirty="0" err="1"/>
              <a:t>func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=0)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Onde, </a:t>
            </a:r>
            <a:r>
              <a:rPr lang="pt-BR" dirty="0" err="1"/>
              <a:t>func</a:t>
            </a:r>
            <a:r>
              <a:rPr lang="pt-BR" dirty="0"/>
              <a:t> é a função a ser aplicada a cada linha ou coluna e </a:t>
            </a:r>
            <a:r>
              <a:rPr lang="pt-BR" dirty="0" err="1"/>
              <a:t>axis</a:t>
            </a:r>
            <a:r>
              <a:rPr lang="pt-BR" dirty="0"/>
              <a:t> indica </a:t>
            </a:r>
            <a:r>
              <a:rPr lang="pt-BR" altLang="pt-BR" dirty="0"/>
              <a:t>aplicar a função ao longo da linha (</a:t>
            </a:r>
            <a:r>
              <a:rPr lang="pt-BR" altLang="pt-BR" dirty="0" err="1"/>
              <a:t>axis</a:t>
            </a:r>
            <a:r>
              <a:rPr lang="pt-BR" altLang="pt-BR" dirty="0"/>
              <a:t>=0) ou coluna (</a:t>
            </a:r>
            <a:r>
              <a:rPr lang="pt-BR" altLang="pt-BR" dirty="0" err="1"/>
              <a:t>axis</a:t>
            </a:r>
            <a:r>
              <a:rPr lang="pt-BR" altLang="pt-BR" dirty="0"/>
              <a:t>=1).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15825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2F9B3-C512-1FBF-2B1F-7D5343D69F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2EDAFF-1360-04F4-7B60-F92F4A698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t="24641" r="40326" b="20372"/>
          <a:stretch/>
        </p:blipFill>
        <p:spPr>
          <a:xfrm>
            <a:off x="2729949" y="2067338"/>
            <a:ext cx="5711686" cy="46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080F0-C01F-10FB-400E-E7168A2338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C7C751-EE4C-0F6A-2827-1879DB2AA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t="22982" r="45217" b="12059"/>
          <a:stretch/>
        </p:blipFill>
        <p:spPr>
          <a:xfrm>
            <a:off x="3233530" y="1868557"/>
            <a:ext cx="4876800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E5194-CB35-2CBA-CD0F-A84BC7D314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</a:t>
            </a:r>
            <a:r>
              <a:rPr lang="pt-BR" dirty="0" err="1"/>
              <a:t>apply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A31BB3-27CC-3CEB-30AF-DF58E6C1C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1" t="24641" r="36521" b="7032"/>
          <a:stretch/>
        </p:blipFill>
        <p:spPr>
          <a:xfrm>
            <a:off x="3127514" y="1915975"/>
            <a:ext cx="6162260" cy="468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0B427-FBF5-D4E1-6D6F-6CFE719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Funções </a:t>
            </a:r>
            <a:r>
              <a:rPr lang="pt-BR" dirty="0" err="1"/>
              <a:t>append</a:t>
            </a:r>
            <a:r>
              <a:rPr lang="pt-BR" dirty="0"/>
              <a:t> e </a:t>
            </a:r>
            <a:r>
              <a:rPr lang="pt-BR" dirty="0" err="1"/>
              <a:t>extend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07609F-586E-F9DE-2E31-08230FA04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6919"/>
            <a:ext cx="9785051" cy="1815882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método </a:t>
            </a:r>
            <a:r>
              <a:rPr lang="pt-BR" altLang="pt-BR" dirty="0" err="1"/>
              <a:t>append</a:t>
            </a:r>
            <a:r>
              <a:rPr lang="pt-BR" altLang="pt-BR" dirty="0"/>
              <a:t>() adiciona um único valor ao final da lista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 o </a:t>
            </a:r>
            <a:r>
              <a:rPr lang="pt-BR" altLang="pt-BR" dirty="0" err="1"/>
              <a:t>extend</a:t>
            </a:r>
            <a:r>
              <a:rPr lang="pt-BR" altLang="pt-BR" dirty="0"/>
              <a:t> adiciona vários.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5B95FD-DB8A-90DA-1A9F-3C9460462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8" t="43862" r="39456" b="27332"/>
          <a:stretch/>
        </p:blipFill>
        <p:spPr>
          <a:xfrm>
            <a:off x="556594" y="3534454"/>
            <a:ext cx="5698434" cy="29584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C571EE-BC8C-088E-EBBD-FE85FD795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3" t="50000" r="33804" b="21490"/>
          <a:stretch/>
        </p:blipFill>
        <p:spPr>
          <a:xfrm>
            <a:off x="5852790" y="3534454"/>
            <a:ext cx="6178025" cy="27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8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D5B77-7D96-11A4-E173-F8E3CF663C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</a:t>
            </a:r>
            <a:r>
              <a:rPr lang="pt-BR" dirty="0" err="1"/>
              <a:t>value_counts</a:t>
            </a:r>
            <a:r>
              <a:rPr lang="pt-BR" dirty="0"/>
              <a:t>():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E28F2D-C1D5-EAC2-064A-45CE852C5E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90171"/>
            <a:ext cx="10515600" cy="2677656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método </a:t>
            </a:r>
            <a:r>
              <a:rPr lang="pt-BR" altLang="pt-BR" dirty="0" err="1"/>
              <a:t>value_counts</a:t>
            </a:r>
            <a:r>
              <a:rPr lang="pt-BR" altLang="pt-BR" dirty="0"/>
              <a:t>() conta o número de ocorrências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de cada elemento único na Series.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 do método: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Series.value_counts</a:t>
            </a:r>
            <a:r>
              <a:rPr lang="pt-BR" altLang="pt-BR" dirty="0"/>
              <a:t>(normalize=False,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sort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, </a:t>
            </a:r>
            <a:r>
              <a:rPr lang="pt-BR" altLang="pt-BR" dirty="0" err="1"/>
              <a:t>ascending</a:t>
            </a:r>
            <a:r>
              <a:rPr lang="pt-BR" altLang="pt-BR" dirty="0"/>
              <a:t>=False,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 err="1"/>
              <a:t>dropna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4082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FB221-C524-6F02-17D8-4855439DE5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1D8900-5C9D-1D72-62C2-DBBE47816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45022" r="35435" b="17472"/>
          <a:stretch/>
        </p:blipFill>
        <p:spPr>
          <a:xfrm>
            <a:off x="384311" y="1983477"/>
            <a:ext cx="7103167" cy="44452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074FF3-416E-3D42-3E4A-44491CBF4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2" t="28912" r="45108" b="26752"/>
          <a:stretch/>
        </p:blipFill>
        <p:spPr>
          <a:xfrm>
            <a:off x="7341704" y="1983903"/>
            <a:ext cx="4465985" cy="44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6E7CF-7124-A16E-658A-D9ECBAD283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Operações em </a:t>
            </a:r>
            <a:r>
              <a:rPr lang="pt-BR" dirty="0" err="1"/>
              <a:t>DataFrames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61F366-28B3-BB2B-9F26-D417D6786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Importar e abrir o arquivo </a:t>
            </a:r>
            <a:r>
              <a:rPr lang="pt-BR" dirty="0" err="1"/>
              <a:t>dados_funcionario</a:t>
            </a:r>
            <a:r>
              <a:rPr lang="pt-BR" dirty="0"/>
              <a:t> num script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  <a:p>
            <a:r>
              <a:rPr lang="pt-BR" dirty="0"/>
              <a:t>Realizar algumas verificações no </a:t>
            </a:r>
            <a:r>
              <a:rPr lang="pt-BR" dirty="0" err="1"/>
              <a:t>dataframe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/>
              <a:t>df.info(), </a:t>
            </a:r>
            <a:r>
              <a:rPr lang="pt-BR" dirty="0" err="1"/>
              <a:t>df.head</a:t>
            </a:r>
            <a:r>
              <a:rPr lang="pt-BR" dirty="0"/>
              <a:t>(), </a:t>
            </a:r>
            <a:r>
              <a:rPr lang="pt-BR" dirty="0" err="1"/>
              <a:t>df.columns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102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DD841-BFFE-36A1-553C-9BE0E9E89DC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</a:t>
            </a:r>
            <a:r>
              <a:rPr lang="pt-BR" dirty="0" err="1"/>
              <a:t>aggregate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80150F-C22F-A4D6-B161-94988C548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00625"/>
            <a:ext cx="10359887" cy="27203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A função pandas.DataFrame.aggregate() agrega as colunas ou linhas de um DataFrame. As funções de agregação mais usadas são min, max e sum. </a:t>
            </a:r>
          </a:p>
          <a:p>
            <a:r>
              <a:rPr lang="pt-BR" dirty="0"/>
              <a:t>Sintaxe:</a:t>
            </a:r>
          </a:p>
          <a:p>
            <a:pPr marL="0" indent="0">
              <a:buNone/>
            </a:pPr>
            <a:r>
              <a:rPr lang="pt-BR" altLang="pt-BR" dirty="0" err="1"/>
              <a:t>DataFrame.aggregate</a:t>
            </a:r>
            <a:r>
              <a:rPr lang="pt-BR" altLang="pt-BR" dirty="0"/>
              <a:t>(</a:t>
            </a:r>
            <a:r>
              <a:rPr lang="pt-BR" altLang="pt-BR" dirty="0" err="1"/>
              <a:t>func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15006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1F466-AC8D-0995-FED5-266178973CA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4BC985-E39A-C6D2-DE6C-9D3C7C6C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51979F-0B91-4C81-568F-76DEB002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30522" r="18805" b="20179"/>
          <a:stretch/>
        </p:blipFill>
        <p:spPr>
          <a:xfrm>
            <a:off x="516834" y="2001078"/>
            <a:ext cx="6175513" cy="33793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3F7CE7-A74E-A095-0A67-2E06F1D75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9" t="50701" r="40979" b="17004"/>
          <a:stretch/>
        </p:blipFill>
        <p:spPr>
          <a:xfrm>
            <a:off x="6723381" y="2001077"/>
            <a:ext cx="5239447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E1F9E-62BA-5A45-ABF7-0083AACA33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42D936-68D4-3B18-702A-B483AC61D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22209" r="18696" b="30425"/>
          <a:stretch/>
        </p:blipFill>
        <p:spPr>
          <a:xfrm>
            <a:off x="304800" y="2133600"/>
            <a:ext cx="6188766" cy="3896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C8ED3A-5CA8-DFD2-19A5-D19F31CE9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1" t="52634" r="35761" b="21532"/>
          <a:stretch/>
        </p:blipFill>
        <p:spPr>
          <a:xfrm>
            <a:off x="6279785" y="2543580"/>
            <a:ext cx="5395381" cy="23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00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093FA-75D4-A477-3E46-82DF2C7ACD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Trabalhando com Datas: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6E0DF-E4FB-52D0-F33E-C62CA2F5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isto usa-se a biblioteca </a:t>
            </a:r>
            <a:r>
              <a:rPr lang="pt-BR" dirty="0" err="1"/>
              <a:t>datetime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85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216E-DE09-4E08-B527-CE58536FC00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Condicional: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37E0CA-237F-67B0-18C4-685B20286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2" t="32069" r="9782" b="8192"/>
          <a:stretch/>
        </p:blipFill>
        <p:spPr>
          <a:xfrm>
            <a:off x="1152939" y="1690687"/>
            <a:ext cx="8839200" cy="49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5261-6AF6-23BB-7B6A-2D415FD59D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 err="1"/>
              <a:t>Sort_values</a:t>
            </a:r>
            <a:r>
              <a:rPr lang="pt-BR" dirty="0"/>
              <a:t>() Ordenação: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93038B-1D63-7ABB-018A-B944DF2835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49778"/>
            <a:ext cx="10383078" cy="353495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O método Pandas DataFrame.sort_values() classifica o DataFrame em ordem crescente ou decrescente por valores na coluna especificada ao longo de qualquer índice.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BR" dirty="0"/>
              <a:t>Sintaxe: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dirty="0" err="1"/>
              <a:t>DataFrame.sort_values</a:t>
            </a:r>
            <a:r>
              <a:rPr lang="pt-BR" altLang="pt-BR" dirty="0"/>
              <a:t>(</a:t>
            </a:r>
            <a:r>
              <a:rPr lang="pt-BR" altLang="pt-BR" dirty="0" err="1"/>
              <a:t>by</a:t>
            </a:r>
            <a:r>
              <a:rPr lang="pt-BR" altLang="pt-BR" dirty="0"/>
              <a:t>, </a:t>
            </a:r>
            <a:r>
              <a:rPr lang="pt-BR" altLang="pt-BR" dirty="0" err="1"/>
              <a:t>axis</a:t>
            </a:r>
            <a:r>
              <a:rPr lang="pt-BR" altLang="pt-BR" dirty="0"/>
              <a:t>=0, </a:t>
            </a:r>
            <a:r>
              <a:rPr lang="pt-BR" altLang="pt-BR" dirty="0" err="1"/>
              <a:t>ascending</a:t>
            </a:r>
            <a:r>
              <a:rPr lang="pt-BR" altLang="pt-BR" dirty="0"/>
              <a:t>=</a:t>
            </a:r>
            <a:r>
              <a:rPr lang="pt-BR" altLang="pt-BR" dirty="0" err="1"/>
              <a:t>True</a:t>
            </a:r>
            <a:r>
              <a:rPr lang="pt-BR" altLang="pt-BR" dirty="0"/>
              <a:t>, </a:t>
            </a:r>
            <a:r>
              <a:rPr lang="pt-BR" altLang="pt-BR" dirty="0" err="1"/>
              <a:t>inplace</a:t>
            </a:r>
            <a:r>
              <a:rPr lang="pt-BR" altLang="pt-BR" dirty="0"/>
              <a:t>=False, </a:t>
            </a:r>
            <a:r>
              <a:rPr lang="pt-BR" altLang="pt-BR" dirty="0" err="1"/>
              <a:t>kind</a:t>
            </a:r>
            <a:r>
              <a:rPr lang="pt-BR" altLang="pt-BR" dirty="0"/>
              <a:t>='</a:t>
            </a:r>
            <a:r>
              <a:rPr lang="pt-BR" altLang="pt-BR" dirty="0" err="1"/>
              <a:t>quicksort</a:t>
            </a:r>
            <a:r>
              <a:rPr lang="pt-BR" altLang="pt-BR" dirty="0"/>
              <a:t>', </a:t>
            </a:r>
            <a:r>
              <a:rPr lang="pt-BR" altLang="pt-BR" dirty="0" err="1"/>
              <a:t>na_position</a:t>
            </a:r>
            <a:r>
              <a:rPr lang="pt-BR" altLang="pt-BR" dirty="0"/>
              <a:t>='</a:t>
            </a:r>
            <a:r>
              <a:rPr lang="pt-BR" altLang="pt-BR" dirty="0" err="1"/>
              <a:t>last</a:t>
            </a:r>
            <a:r>
              <a:rPr lang="pt-BR" altLang="pt-BR" dirty="0"/>
              <a:t>', </a:t>
            </a:r>
            <a:r>
              <a:rPr lang="pt-BR" altLang="pt-BR" dirty="0" err="1"/>
              <a:t>ignore_index</a:t>
            </a:r>
            <a:r>
              <a:rPr lang="pt-BR" altLang="pt-BR" dirty="0"/>
              <a:t>=False)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BR" dirty="0"/>
          </a:p>
        </p:txBody>
      </p:sp>
    </p:spTree>
    <p:extLst>
      <p:ext uri="{BB962C8B-B14F-4D97-AF65-F5344CB8AC3E}">
        <p14:creationId xmlns:p14="http://schemas.microsoft.com/office/powerpoint/2010/main" val="3101314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3B03A-E1B2-26E1-BC73-D545E52498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ECDDF4-4D89-F31E-BD27-708EFD718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6" t="32262" r="43695" b="11285"/>
          <a:stretch/>
        </p:blipFill>
        <p:spPr>
          <a:xfrm>
            <a:off x="1928192" y="1793342"/>
            <a:ext cx="3697357" cy="46940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839FBF-B7D3-DDAF-DB63-E4BA8117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7" t="24641" r="50000" b="17472"/>
          <a:stretch/>
        </p:blipFill>
        <p:spPr>
          <a:xfrm>
            <a:off x="7460974" y="1793342"/>
            <a:ext cx="2928730" cy="4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13362-4BFE-23B7-820F-65BEBEA536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 err="1"/>
              <a:t>Groupby</a:t>
            </a:r>
            <a:r>
              <a:rPr lang="pt-BR" dirty="0"/>
              <a:t>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3B2554-77F8-B443-4998-3087E9642C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8"/>
            <a:ext cx="9451626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função pandas </a:t>
            </a:r>
            <a:r>
              <a:rPr lang="pt-BR" altLang="pt-BR" dirty="0" err="1"/>
              <a:t>groupby</a:t>
            </a:r>
            <a:r>
              <a:rPr lang="pt-BR" altLang="pt-BR" dirty="0"/>
              <a:t>() divide 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DataFrame</a:t>
            </a:r>
            <a:r>
              <a:rPr lang="pt-BR" altLang="pt-BR" dirty="0"/>
              <a:t> em grupos com base em alguns critérios.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Podemos facilmente manipular grandes conjuntos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de dados utilizando o método </a:t>
            </a:r>
            <a:r>
              <a:rPr lang="pt-BR" altLang="pt-BR" dirty="0" err="1"/>
              <a:t>groupby</a:t>
            </a:r>
            <a:r>
              <a:rPr lang="pt-BR" altLang="pt-BR" dirty="0"/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as_index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379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E3293-83B2-4EAA-BB3E-84C3927A73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9DDE18-7DAB-1E11-401F-C00A933CE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6" t="24641" r="19239" b="7998"/>
          <a:stretch/>
        </p:blipFill>
        <p:spPr>
          <a:xfrm>
            <a:off x="2445026" y="1875528"/>
            <a:ext cx="7301947" cy="47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2924C-2DBF-051A-A533-08B0697329D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Manipulando o </a:t>
            </a:r>
            <a:r>
              <a:rPr lang="pt-BR" dirty="0" err="1"/>
              <a:t>DataFrame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A411B-41BC-28D6-E09B-AF874B3B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Calcular o IMC e adicionar uma nova coluna em um novo </a:t>
            </a:r>
            <a:r>
              <a:rPr lang="pt-BR" dirty="0" err="1"/>
              <a:t>dataframe</a:t>
            </a:r>
            <a:r>
              <a:rPr lang="pt-BR" dirty="0"/>
              <a:t> chamado </a:t>
            </a:r>
            <a:r>
              <a:rPr lang="pt-BR" dirty="0" err="1"/>
              <a:t>df_IMC</a:t>
            </a:r>
            <a:r>
              <a:rPr lang="pt-BR" dirty="0"/>
              <a:t>. Use as colunas para realizar a operação matemática.</a:t>
            </a:r>
          </a:p>
          <a:p>
            <a:pPr marL="0" indent="0">
              <a:buNone/>
            </a:pPr>
            <a:r>
              <a:rPr lang="pt-BR" dirty="0"/>
              <a:t>IMC=(peso/altura^2)*10000 pois a altura está em cm.</a:t>
            </a:r>
          </a:p>
          <a:p>
            <a:r>
              <a:rPr lang="pt-BR" dirty="0"/>
              <a:t>Refazer o processo usando a função map.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990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C43F1-90E6-AEF8-ED86-60AD794976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Função lambda em </a:t>
            </a:r>
            <a:r>
              <a:rPr lang="pt-BR" dirty="0" err="1"/>
              <a:t>python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A6777-3C6B-632B-982E-46184360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Uma função lambda é usada para implementar alguma lógica simples em Python e pode ser considerada uma função anônima.  </a:t>
            </a:r>
          </a:p>
          <a:p>
            <a:r>
              <a:rPr lang="pt-BR" dirty="0"/>
              <a:t>A função lambda é muito utilizada para manipular </a:t>
            </a:r>
            <a:r>
              <a:rPr lang="pt-BR" dirty="0" err="1"/>
              <a:t>DataFrames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Sintaxe: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lambda [ var1, var2, ..., </a:t>
            </a:r>
            <a:r>
              <a:rPr lang="pt-BR" altLang="pt-BR" dirty="0" err="1"/>
              <a:t>varN</a:t>
            </a:r>
            <a:r>
              <a:rPr lang="pt-BR" altLang="pt-BR" dirty="0"/>
              <a:t> ]: expressão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Onde var1, var2, ..., </a:t>
            </a:r>
            <a:r>
              <a:rPr lang="pt-BR" altLang="pt-BR" dirty="0" err="1"/>
              <a:t>varN</a:t>
            </a:r>
            <a:r>
              <a:rPr lang="pt-BR" altLang="pt-BR" dirty="0"/>
              <a:t> são variáveis que representam o argumento da função e expressão é qualquer expressão válida em Python envolvendo essas variáveis. 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001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40B3C-39E4-E51B-CDAF-80C03035A4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2CDC45-5F64-37FE-CEE7-48819CBAD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" t="36322" r="58587" b="28492"/>
          <a:stretch/>
        </p:blipFill>
        <p:spPr>
          <a:xfrm>
            <a:off x="2637183" y="2133601"/>
            <a:ext cx="6003234" cy="35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6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56FE5-048F-89EB-0F82-86785E9B493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8D190C-998A-831C-0F58-A18DFD7FC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8835" r="6875" b="33712"/>
          <a:stretch/>
        </p:blipFill>
        <p:spPr>
          <a:xfrm>
            <a:off x="1463157" y="2385737"/>
            <a:ext cx="9864139" cy="32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C7F9-B755-BFAD-1BEC-C4CBF7216D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E267DC-16B9-EB4C-B529-EAAC4403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36709" r="6875" b="33905"/>
          <a:stretch/>
        </p:blipFill>
        <p:spPr>
          <a:xfrm>
            <a:off x="838200" y="1889470"/>
            <a:ext cx="10755534" cy="38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0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4F016-3873-C132-2776-47B2D53DCC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 de aplicação da função lambda: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D484D2-1132-7A45-958A-2F69743EF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04" t="38062" r="35217" b="32359"/>
          <a:stretch/>
        </p:blipFill>
        <p:spPr>
          <a:xfrm>
            <a:off x="2014330" y="1855304"/>
            <a:ext cx="7224773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3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92FC-A180-C1DC-1A01-124C1C3049C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Pandas </a:t>
            </a:r>
            <a:r>
              <a:rPr lang="pt-BR" dirty="0" err="1"/>
              <a:t>map</a:t>
            </a:r>
            <a:r>
              <a:rPr lang="pt-BR" dirty="0"/>
              <a:t>: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6168C9E-1352-8305-193B-052277E6E0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2721" y="2261916"/>
            <a:ext cx="11481028" cy="3970318"/>
          </a:xfrm>
          <a:prstGeom prst="rect">
            <a:avLst/>
          </a:prstGeom>
          <a:solidFill>
            <a:srgbClr val="F0F2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Retorna um objeto Series substituindo os valores do objeto que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chama Series com base no parâmetro arg. O </a:t>
            </a:r>
            <a:r>
              <a:rPr lang="pt-BR" altLang="pt-BR" dirty="0" err="1"/>
              <a:t>arg</a:t>
            </a:r>
            <a:r>
              <a:rPr lang="pt-BR" altLang="pt-BR" dirty="0"/>
              <a:t> pode ser um função,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dicionário ou Series que determina quais são os novos valores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do objeto Series.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Sintaxe: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Series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na_action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pt-BR" alt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O parâmetro </a:t>
            </a:r>
            <a:r>
              <a:rPr lang="pt-BR" altLang="pt-BR" dirty="0" err="1"/>
              <a:t>na_action</a:t>
            </a:r>
            <a:r>
              <a:rPr lang="pt-BR" altLang="pt-BR" dirty="0"/>
              <a:t> pode tomar como valor </a:t>
            </a:r>
            <a:r>
              <a:rPr lang="pt-BR" altLang="pt-BR" dirty="0" err="1"/>
              <a:t>None</a:t>
            </a:r>
            <a:r>
              <a:rPr lang="pt-BR" altLang="pt-BR" dirty="0"/>
              <a:t> ou 'ignore’.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O valor 'ignore' indica ignorar os valores </a:t>
            </a:r>
            <a:r>
              <a:rPr lang="pt-BR" altLang="pt-BR" dirty="0" err="1"/>
              <a:t>NaN</a:t>
            </a:r>
            <a:r>
              <a:rPr lang="pt-BR" altLang="pt-BR" dirty="0"/>
              <a:t> na Series e não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pt-BR" dirty="0"/>
              <a:t>lhes fazer nada. </a:t>
            </a:r>
          </a:p>
        </p:txBody>
      </p:sp>
    </p:spTree>
    <p:extLst>
      <p:ext uri="{BB962C8B-B14F-4D97-AF65-F5344CB8AC3E}">
        <p14:creationId xmlns:p14="http://schemas.microsoft.com/office/powerpoint/2010/main" val="1146083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679</Words>
  <Application>Microsoft Office PowerPoint</Application>
  <PresentationFormat>Widescreen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Lato</vt:lpstr>
      <vt:lpstr>Tema do Office</vt:lpstr>
      <vt:lpstr>Data Science</vt:lpstr>
      <vt:lpstr>Operações em DataFrames:</vt:lpstr>
      <vt:lpstr>Manipulando o DataFrame:</vt:lpstr>
      <vt:lpstr>Função lambda em python:</vt:lpstr>
      <vt:lpstr>Exemplo de aplicação da função lambda:</vt:lpstr>
      <vt:lpstr>Exemplo de aplicação da função lambda:</vt:lpstr>
      <vt:lpstr>Exemplo de aplicação da função lambda:</vt:lpstr>
      <vt:lpstr>Exemplo de aplicação da função lambda:</vt:lpstr>
      <vt:lpstr>Pandas map:</vt:lpstr>
      <vt:lpstr>Exemplo: Utilize map() Método para uma Série Pandas</vt:lpstr>
      <vt:lpstr>Exemplo: Utilize map() Método para uma Série Pandas </vt:lpstr>
      <vt:lpstr>Exemplo: Utilize o map() Método para alterar a coluna particular de uma DataFrame </vt:lpstr>
      <vt:lpstr>Função pandas Apply:</vt:lpstr>
      <vt:lpstr>Exemplo de aplicação da função apply:</vt:lpstr>
      <vt:lpstr>Exemplo de aplicação da função apply:</vt:lpstr>
      <vt:lpstr>Exemplo de aplicação da função apply:</vt:lpstr>
      <vt:lpstr>Funções append e extend:</vt:lpstr>
      <vt:lpstr>Função value_counts():</vt:lpstr>
      <vt:lpstr>Exemplo:</vt:lpstr>
      <vt:lpstr>Função aggregate:</vt:lpstr>
      <vt:lpstr>Exemplo:</vt:lpstr>
      <vt:lpstr>Exemplo:</vt:lpstr>
      <vt:lpstr>Trabalhando com Datas:</vt:lpstr>
      <vt:lpstr>Condicional:</vt:lpstr>
      <vt:lpstr>Sort_values() Ordenação:</vt:lpstr>
      <vt:lpstr>Exemplo:</vt:lpstr>
      <vt:lpstr>Groupby:</vt:lpstr>
      <vt:lpstr>Exemplo: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Dourival Júnior</dc:creator>
  <cp:lastModifiedBy>Dourival Júnior</cp:lastModifiedBy>
  <cp:revision>20</cp:revision>
  <dcterms:created xsi:type="dcterms:W3CDTF">2022-11-12T13:55:58Z</dcterms:created>
  <dcterms:modified xsi:type="dcterms:W3CDTF">2023-01-13T15:01:32Z</dcterms:modified>
</cp:coreProperties>
</file>